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7" r:id="rId2"/>
    <p:sldId id="256" r:id="rId3"/>
    <p:sldId id="258" r:id="rId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176" autoAdjust="0"/>
  </p:normalViewPr>
  <p:slideViewPr>
    <p:cSldViewPr>
      <p:cViewPr varScale="1">
        <p:scale>
          <a:sx n="55" d="100"/>
          <a:sy n="55" d="100"/>
        </p:scale>
        <p:origin x="1480" y="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4613A5-97D8-4ACA-B871-FF5CBC4AE0C2}" type="datetimeFigureOut">
              <a:rPr lang="zh-CN" altLang="en-US" smtClean="0"/>
              <a:t>2021/09/26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0157ED-6F04-4AED-8CBE-1D3121C1B33C}" type="slidenum">
              <a:rPr lang="zh-CN" altLang="en-US" smtClean="0"/>
              <a:t>‹#›</a:t>
            </a:fld>
            <a:endParaRPr lang="zh-CN" altLang="en-US"/>
          </a:p>
        </p:txBody>
      </p:sp>
    </p:spTree>
    <p:extLst>
      <p:ext uri="{BB962C8B-B14F-4D97-AF65-F5344CB8AC3E}">
        <p14:creationId xmlns:p14="http://schemas.microsoft.com/office/powerpoint/2010/main" val="3674697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770157ED-6F04-4AED-8CBE-1D3121C1B33C}" type="slidenum">
              <a:rPr lang="zh-CN" altLang="en-US" smtClean="0"/>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8D14EE1-BB52-4A5C-965F-813FBAB1EF7E}" type="datetimeFigureOut">
              <a:rPr lang="zh-CN" altLang="en-US" smtClean="0"/>
              <a:t>2021/09/26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E6D3DFC-4BA7-4069-9231-5CF21564D050}"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D14EE1-BB52-4A5C-965F-813FBAB1EF7E}" type="datetimeFigureOut">
              <a:rPr lang="zh-CN" altLang="en-US" smtClean="0"/>
              <a:t>2021/09/26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E6D3DFC-4BA7-4069-9231-5CF21564D050}"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D14EE1-BB52-4A5C-965F-813FBAB1EF7E}" type="datetimeFigureOut">
              <a:rPr lang="zh-CN" altLang="en-US" smtClean="0"/>
              <a:t>2021/09/26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E6D3DFC-4BA7-4069-9231-5CF21564D050}"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8D14EE1-BB52-4A5C-965F-813FBAB1EF7E}" type="datetimeFigureOut">
              <a:rPr lang="zh-CN" altLang="en-US" smtClean="0"/>
              <a:t>2021/09/26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E6D3DFC-4BA7-4069-9231-5CF21564D050}"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8D14EE1-BB52-4A5C-965F-813FBAB1EF7E}" type="datetimeFigureOut">
              <a:rPr lang="zh-CN" altLang="en-US" smtClean="0"/>
              <a:t>2021/09/26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E6D3DFC-4BA7-4069-9231-5CF21564D05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8D14EE1-BB52-4A5C-965F-813FBAB1EF7E}" type="datetimeFigureOut">
              <a:rPr lang="zh-CN" altLang="en-US" smtClean="0"/>
              <a:t>2021/09/26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E6D3DFC-4BA7-4069-9231-5CF21564D050}"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8D14EE1-BB52-4A5C-965F-813FBAB1EF7E}" type="datetimeFigureOut">
              <a:rPr lang="zh-CN" altLang="en-US" smtClean="0"/>
              <a:t>2021/09/26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E6D3DFC-4BA7-4069-9231-5CF21564D050}"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8D14EE1-BB52-4A5C-965F-813FBAB1EF7E}" type="datetimeFigureOut">
              <a:rPr lang="zh-CN" altLang="en-US" smtClean="0"/>
              <a:t>2021/09/26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E6D3DFC-4BA7-4069-9231-5CF21564D050}"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8D14EE1-BB52-4A5C-965F-813FBAB1EF7E}" type="datetimeFigureOut">
              <a:rPr lang="zh-CN" altLang="en-US" smtClean="0"/>
              <a:t>2021/09/26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E6D3DFC-4BA7-4069-9231-5CF21564D050}"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8D14EE1-BB52-4A5C-965F-813FBAB1EF7E}" type="datetimeFigureOut">
              <a:rPr lang="zh-CN" altLang="en-US" smtClean="0"/>
              <a:t>2021/09/26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E6D3DFC-4BA7-4069-9231-5CF21564D050}"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8D14EE1-BB52-4A5C-965F-813FBAB1EF7E}" type="datetimeFigureOut">
              <a:rPr lang="zh-CN" altLang="en-US" smtClean="0"/>
              <a:t>2021/09/26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E6D3DFC-4BA7-4069-9231-5CF21564D050}"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D14EE1-BB52-4A5C-965F-813FBAB1EF7E}" type="datetimeFigureOut">
              <a:rPr lang="zh-CN" altLang="en-US" smtClean="0"/>
              <a:t>2021/09/26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6D3DFC-4BA7-4069-9231-5CF21564D05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微软雅黑"/>
                <a:ea typeface="微软雅黑"/>
                <a:cs typeface="微软雅黑"/>
              </a:rPr>
              <a:t>发表论文</a:t>
            </a:r>
          </a:p>
        </p:txBody>
      </p:sp>
      <p:sp>
        <p:nvSpPr>
          <p:cNvPr id="3" name="内容占位符 2"/>
          <p:cNvSpPr>
            <a:spLocks noGrp="1"/>
          </p:cNvSpPr>
          <p:nvPr>
            <p:ph idx="1"/>
          </p:nvPr>
        </p:nvSpPr>
        <p:spPr>
          <a:xfrm>
            <a:off x="1043608" y="1412776"/>
            <a:ext cx="7488832" cy="4525963"/>
          </a:xfrm>
        </p:spPr>
        <p:txBody>
          <a:bodyPr>
            <a:normAutofit fontScale="85000" lnSpcReduction="20000"/>
          </a:bodyPr>
          <a:lstStyle/>
          <a:p>
            <a:pPr marL="0" algn="just">
              <a:lnSpc>
                <a:spcPct val="110000"/>
              </a:lnSpc>
              <a:buNone/>
            </a:pPr>
            <a:r>
              <a:rPr lang="en-US" altLang="zh-CN" sz="2900" dirty="0">
                <a:latin typeface="微软雅黑"/>
                <a:ea typeface="微软雅黑"/>
                <a:cs typeface="微软雅黑"/>
              </a:rPr>
              <a:t>1. </a:t>
            </a:r>
            <a:r>
              <a:rPr lang="zh-CN" altLang="en-US" sz="2900" dirty="0">
                <a:latin typeface="微软雅黑"/>
                <a:ea typeface="微软雅黑"/>
                <a:cs typeface="微软雅黑"/>
              </a:rPr>
              <a:t>论文名称（</a:t>
            </a:r>
            <a:r>
              <a:rPr lang="zh-CN" altLang="en-US" sz="2900" dirty="0">
                <a:solidFill>
                  <a:srgbClr val="FF0000"/>
                </a:solidFill>
                <a:latin typeface="微软雅黑"/>
                <a:ea typeface="微软雅黑"/>
                <a:cs typeface="微软雅黑"/>
              </a:rPr>
              <a:t>年份及</a:t>
            </a:r>
            <a:r>
              <a:rPr lang="en-US" altLang="zh-CN" sz="2900" dirty="0">
                <a:solidFill>
                  <a:srgbClr val="FF0000"/>
                </a:solidFill>
                <a:latin typeface="微软雅黑"/>
                <a:ea typeface="微软雅黑"/>
                <a:cs typeface="微软雅黑"/>
              </a:rPr>
              <a:t>IF</a:t>
            </a:r>
            <a:r>
              <a:rPr lang="zh-CN" altLang="en-US" sz="2900" dirty="0">
                <a:solidFill>
                  <a:srgbClr val="FF0000"/>
                </a:solidFill>
                <a:latin typeface="微软雅黑"/>
                <a:ea typeface="微软雅黑"/>
                <a:cs typeface="微软雅黑"/>
              </a:rPr>
              <a:t>值请标红</a:t>
            </a:r>
            <a:r>
              <a:rPr lang="zh-CN" altLang="en-US" sz="2900" dirty="0">
                <a:latin typeface="微软雅黑"/>
                <a:ea typeface="微软雅黑"/>
                <a:cs typeface="微软雅黑"/>
              </a:rPr>
              <a:t>）</a:t>
            </a:r>
            <a:endParaRPr lang="en-US" altLang="zh-CN" sz="2900" dirty="0">
              <a:latin typeface="微软雅黑"/>
              <a:ea typeface="微软雅黑"/>
              <a:cs typeface="微软雅黑"/>
            </a:endParaRPr>
          </a:p>
          <a:p>
            <a:pPr marL="0" algn="just">
              <a:lnSpc>
                <a:spcPct val="110000"/>
              </a:lnSpc>
              <a:buNone/>
            </a:pPr>
            <a:r>
              <a:rPr lang="en-US" altLang="zh-CN" sz="2900" dirty="0">
                <a:latin typeface="微软雅黑"/>
                <a:ea typeface="微软雅黑"/>
                <a:cs typeface="微软雅黑"/>
              </a:rPr>
              <a:t>2. </a:t>
            </a:r>
            <a:r>
              <a:rPr lang="zh-CN" altLang="en-US" sz="2900" dirty="0">
                <a:latin typeface="微软雅黑"/>
                <a:ea typeface="微软雅黑"/>
                <a:cs typeface="微软雅黑"/>
              </a:rPr>
              <a:t>论文名称（</a:t>
            </a:r>
            <a:r>
              <a:rPr lang="zh-CN" altLang="en-US" sz="2900" dirty="0">
                <a:solidFill>
                  <a:srgbClr val="FF0000"/>
                </a:solidFill>
                <a:latin typeface="微软雅黑"/>
                <a:ea typeface="微软雅黑"/>
                <a:cs typeface="微软雅黑"/>
              </a:rPr>
              <a:t>年份及</a:t>
            </a:r>
            <a:r>
              <a:rPr lang="en-US" altLang="zh-CN" sz="2900" dirty="0">
                <a:solidFill>
                  <a:srgbClr val="FF0000"/>
                </a:solidFill>
                <a:latin typeface="微软雅黑"/>
                <a:ea typeface="微软雅黑"/>
                <a:cs typeface="微软雅黑"/>
              </a:rPr>
              <a:t>IF</a:t>
            </a:r>
            <a:r>
              <a:rPr lang="zh-CN" altLang="en-US" sz="2900" dirty="0">
                <a:solidFill>
                  <a:srgbClr val="FF0000"/>
                </a:solidFill>
                <a:latin typeface="微软雅黑"/>
                <a:ea typeface="微软雅黑"/>
                <a:cs typeface="微软雅黑"/>
              </a:rPr>
              <a:t>值请标红</a:t>
            </a:r>
            <a:r>
              <a:rPr lang="zh-CN" altLang="en-US" sz="2900" dirty="0">
                <a:latin typeface="微软雅黑"/>
                <a:ea typeface="微软雅黑"/>
                <a:cs typeface="微软雅黑"/>
              </a:rPr>
              <a:t>）</a:t>
            </a:r>
            <a:endParaRPr lang="en-US" altLang="zh-CN" sz="2900" dirty="0">
              <a:latin typeface="微软雅黑"/>
              <a:ea typeface="微软雅黑"/>
              <a:cs typeface="微软雅黑"/>
            </a:endParaRPr>
          </a:p>
          <a:p>
            <a:pPr marL="0" algn="just">
              <a:lnSpc>
                <a:spcPct val="110000"/>
              </a:lnSpc>
              <a:buNone/>
            </a:pPr>
            <a:r>
              <a:rPr lang="en-US" altLang="zh-CN" sz="2900" dirty="0">
                <a:latin typeface="微软雅黑"/>
                <a:ea typeface="微软雅黑"/>
                <a:cs typeface="微软雅黑"/>
              </a:rPr>
              <a:t>3. </a:t>
            </a:r>
            <a:r>
              <a:rPr lang="zh-CN" altLang="en-US" sz="2900" dirty="0">
                <a:latin typeface="微软雅黑"/>
                <a:ea typeface="微软雅黑"/>
                <a:cs typeface="微软雅黑"/>
              </a:rPr>
              <a:t>论文名称（</a:t>
            </a:r>
            <a:r>
              <a:rPr lang="zh-CN" altLang="en-US" sz="2900" dirty="0">
                <a:solidFill>
                  <a:srgbClr val="FF0000"/>
                </a:solidFill>
                <a:latin typeface="微软雅黑"/>
                <a:ea typeface="微软雅黑"/>
                <a:cs typeface="微软雅黑"/>
              </a:rPr>
              <a:t>年份及</a:t>
            </a:r>
            <a:r>
              <a:rPr lang="en-US" altLang="zh-CN" sz="2900" dirty="0">
                <a:solidFill>
                  <a:srgbClr val="FF0000"/>
                </a:solidFill>
                <a:latin typeface="微软雅黑"/>
                <a:ea typeface="微软雅黑"/>
                <a:cs typeface="微软雅黑"/>
              </a:rPr>
              <a:t>IF</a:t>
            </a:r>
            <a:r>
              <a:rPr lang="zh-CN" altLang="en-US" sz="2900" dirty="0">
                <a:solidFill>
                  <a:srgbClr val="FF0000"/>
                </a:solidFill>
                <a:latin typeface="微软雅黑"/>
                <a:ea typeface="微软雅黑"/>
                <a:cs typeface="微软雅黑"/>
              </a:rPr>
              <a:t>值请标红</a:t>
            </a:r>
            <a:r>
              <a:rPr lang="zh-CN" altLang="en-US" sz="2900" dirty="0">
                <a:latin typeface="微软雅黑"/>
                <a:ea typeface="微软雅黑"/>
                <a:cs typeface="微软雅黑"/>
              </a:rPr>
              <a:t>）</a:t>
            </a:r>
            <a:endParaRPr lang="en-US" altLang="zh-CN" sz="2900" dirty="0">
              <a:latin typeface="微软雅黑"/>
              <a:ea typeface="微软雅黑"/>
              <a:cs typeface="微软雅黑"/>
            </a:endParaRPr>
          </a:p>
          <a:p>
            <a:pPr marL="0" algn="just">
              <a:lnSpc>
                <a:spcPct val="110000"/>
              </a:lnSpc>
              <a:buNone/>
            </a:pPr>
            <a:r>
              <a:rPr lang="zh-CN" altLang="en-US" sz="2900" dirty="0">
                <a:latin typeface="微软雅黑"/>
                <a:ea typeface="微软雅黑"/>
                <a:cs typeface="微软雅黑"/>
              </a:rPr>
              <a:t>备注：</a:t>
            </a:r>
            <a:r>
              <a:rPr lang="zh-CN" altLang="en-US" sz="2900" dirty="0">
                <a:solidFill>
                  <a:srgbClr val="FF0000"/>
                </a:solidFill>
                <a:latin typeface="微软雅黑"/>
                <a:ea typeface="微软雅黑"/>
                <a:cs typeface="微软雅黑"/>
              </a:rPr>
              <a:t>对于博士二年级及以上学生应以学生的第一署名单位为中山大学生命科学学院为第一署名单位（排最先），成果获得时间限定为上次材料提交截止日期（</a:t>
            </a:r>
            <a:r>
              <a:rPr lang="en-US" altLang="zh-CN" sz="2900" dirty="0">
                <a:solidFill>
                  <a:srgbClr val="FF0000"/>
                </a:solidFill>
                <a:latin typeface="微软雅黑"/>
                <a:ea typeface="微软雅黑"/>
                <a:cs typeface="微软雅黑"/>
              </a:rPr>
              <a:t>2020</a:t>
            </a:r>
            <a:r>
              <a:rPr lang="zh-CN" altLang="en-US" sz="2900" dirty="0">
                <a:solidFill>
                  <a:srgbClr val="FF0000"/>
                </a:solidFill>
                <a:latin typeface="微软雅黑"/>
                <a:ea typeface="微软雅黑"/>
                <a:cs typeface="微软雅黑"/>
              </a:rPr>
              <a:t>年</a:t>
            </a:r>
            <a:r>
              <a:rPr lang="en-US" altLang="zh-CN" sz="2900" dirty="0">
                <a:solidFill>
                  <a:srgbClr val="FF0000"/>
                </a:solidFill>
                <a:latin typeface="微软雅黑"/>
                <a:ea typeface="微软雅黑"/>
                <a:cs typeface="微软雅黑"/>
              </a:rPr>
              <a:t>7</a:t>
            </a:r>
            <a:r>
              <a:rPr lang="zh-CN" altLang="en-US" sz="2900" dirty="0">
                <a:solidFill>
                  <a:srgbClr val="FF0000"/>
                </a:solidFill>
                <a:latin typeface="微软雅黑"/>
                <a:ea typeface="微软雅黑"/>
                <a:cs typeface="微软雅黑"/>
              </a:rPr>
              <a:t>月</a:t>
            </a:r>
            <a:r>
              <a:rPr lang="en-US" altLang="zh-CN" sz="2900" dirty="0">
                <a:solidFill>
                  <a:srgbClr val="FF0000"/>
                </a:solidFill>
                <a:latin typeface="微软雅黑"/>
                <a:ea typeface="微软雅黑"/>
                <a:cs typeface="微软雅黑"/>
              </a:rPr>
              <a:t>18</a:t>
            </a:r>
            <a:r>
              <a:rPr lang="zh-CN" altLang="en-US" sz="2900" dirty="0">
                <a:solidFill>
                  <a:srgbClr val="FF0000"/>
                </a:solidFill>
                <a:latin typeface="微软雅黑"/>
                <a:ea typeface="微软雅黑"/>
                <a:cs typeface="微软雅黑"/>
              </a:rPr>
              <a:t>日）至本次材料提交截止日期（</a:t>
            </a:r>
            <a:r>
              <a:rPr lang="en-US" altLang="zh-CN" sz="2900" dirty="0">
                <a:solidFill>
                  <a:srgbClr val="FF0000"/>
                </a:solidFill>
                <a:latin typeface="微软雅黑"/>
                <a:ea typeface="微软雅黑"/>
                <a:cs typeface="微软雅黑"/>
              </a:rPr>
              <a:t>2021</a:t>
            </a:r>
            <a:r>
              <a:rPr lang="zh-CN" altLang="en-US" sz="2900" dirty="0">
                <a:solidFill>
                  <a:srgbClr val="FF0000"/>
                </a:solidFill>
                <a:latin typeface="微软雅黑"/>
                <a:ea typeface="微软雅黑"/>
                <a:cs typeface="微软雅黑"/>
              </a:rPr>
              <a:t>年</a:t>
            </a:r>
            <a:r>
              <a:rPr lang="en-US" altLang="zh-CN" sz="2900" dirty="0">
                <a:solidFill>
                  <a:srgbClr val="FF0000"/>
                </a:solidFill>
                <a:latin typeface="微软雅黑"/>
                <a:ea typeface="微软雅黑"/>
                <a:cs typeface="微软雅黑"/>
              </a:rPr>
              <a:t>9</a:t>
            </a:r>
            <a:r>
              <a:rPr lang="zh-CN" altLang="en-US" sz="2900" dirty="0">
                <a:solidFill>
                  <a:srgbClr val="FF0000"/>
                </a:solidFill>
                <a:latin typeface="微软雅黑"/>
                <a:ea typeface="微软雅黑"/>
                <a:cs typeface="微软雅黑"/>
              </a:rPr>
              <a:t>月</a:t>
            </a:r>
            <a:r>
              <a:rPr lang="zh-CN" altLang="zh-CN" sz="2900" dirty="0">
                <a:solidFill>
                  <a:srgbClr val="FF0000"/>
                </a:solidFill>
                <a:latin typeface="微软雅黑"/>
                <a:ea typeface="微软雅黑"/>
                <a:cs typeface="微软雅黑"/>
              </a:rPr>
              <a:t>1</a:t>
            </a:r>
            <a:r>
              <a:rPr lang="en-US" altLang="zh-CN" sz="2900" dirty="0">
                <a:solidFill>
                  <a:srgbClr val="FF0000"/>
                </a:solidFill>
                <a:latin typeface="微软雅黑"/>
                <a:ea typeface="微软雅黑"/>
                <a:cs typeface="微软雅黑"/>
              </a:rPr>
              <a:t>8</a:t>
            </a:r>
            <a:r>
              <a:rPr lang="zh-CN" altLang="en-US" sz="2900" dirty="0">
                <a:solidFill>
                  <a:srgbClr val="FF0000"/>
                </a:solidFill>
                <a:latin typeface="微软雅黑"/>
                <a:ea typeface="微软雅黑"/>
                <a:cs typeface="微软雅黑"/>
              </a:rPr>
              <a:t>日）</a:t>
            </a:r>
            <a:endParaRPr lang="en-US" altLang="zh-CN" sz="2900" dirty="0">
              <a:solidFill>
                <a:srgbClr val="FF0000"/>
              </a:solidFill>
              <a:latin typeface="微软雅黑"/>
              <a:ea typeface="微软雅黑"/>
              <a:cs typeface="微软雅黑"/>
            </a:endParaRPr>
          </a:p>
          <a:p>
            <a:pPr marL="0" algn="just">
              <a:lnSpc>
                <a:spcPct val="110000"/>
              </a:lnSpc>
              <a:buNone/>
            </a:pPr>
            <a:r>
              <a:rPr lang="zh-CN" altLang="en-US" sz="2400" dirty="0">
                <a:latin typeface="微软雅黑"/>
                <a:ea typeface="微软雅黑"/>
                <a:cs typeface="微软雅黑"/>
              </a:rPr>
              <a:t>例：</a:t>
            </a:r>
            <a:r>
              <a:rPr lang="en-US" altLang="zh-CN" sz="2400" dirty="0">
                <a:latin typeface="微软雅黑"/>
                <a:ea typeface="微软雅黑"/>
                <a:cs typeface="微软雅黑"/>
              </a:rPr>
              <a:t>1. Gong, B.Q., </a:t>
            </a:r>
            <a:r>
              <a:rPr lang="en-US" altLang="zh-CN" sz="2400" dirty="0" err="1">
                <a:latin typeface="微软雅黑"/>
                <a:ea typeface="微软雅黑"/>
                <a:cs typeface="微软雅黑"/>
              </a:rPr>
              <a:t>Xue</a:t>
            </a:r>
            <a:r>
              <a:rPr lang="en-US" altLang="zh-CN" sz="2400" dirty="0">
                <a:latin typeface="微软雅黑"/>
                <a:ea typeface="微软雅黑"/>
                <a:cs typeface="微软雅黑"/>
              </a:rPr>
              <a:t>, J., Zhang, N.N., </a:t>
            </a:r>
            <a:r>
              <a:rPr lang="en-US" altLang="zh-CN" sz="2400" dirty="0" err="1">
                <a:latin typeface="微软雅黑"/>
                <a:ea typeface="微软雅黑"/>
                <a:cs typeface="微软雅黑"/>
              </a:rPr>
              <a:t>Xu</a:t>
            </a:r>
            <a:r>
              <a:rPr lang="en-US" altLang="zh-CN" sz="2400" dirty="0">
                <a:latin typeface="微软雅黑"/>
                <a:ea typeface="微软雅黑"/>
                <a:cs typeface="微软雅黑"/>
              </a:rPr>
              <a:t>, L.H., Yao, X.R., Yang, Q.J., Yu, Y., Wang, H.B., Zhang, D.D., Li, J.F.. </a:t>
            </a:r>
            <a:r>
              <a:rPr lang="zh-CN" altLang="en-US" sz="2400" dirty="0">
                <a:latin typeface="微软雅黑"/>
                <a:ea typeface="微软雅黑"/>
                <a:cs typeface="微软雅黑"/>
              </a:rPr>
              <a:t>研究论文</a:t>
            </a:r>
            <a:r>
              <a:rPr lang="en-US" altLang="zh-CN" sz="2400" dirty="0">
                <a:latin typeface="微软雅黑"/>
                <a:ea typeface="微软雅黑"/>
                <a:cs typeface="微软雅黑"/>
              </a:rPr>
              <a:t>. Rice Chitin Receptor </a:t>
            </a:r>
            <a:r>
              <a:rPr lang="en-US" altLang="zh-CN" sz="2400" dirty="0" err="1">
                <a:latin typeface="微软雅黑"/>
                <a:ea typeface="微软雅黑"/>
                <a:cs typeface="微软雅黑"/>
              </a:rPr>
              <a:t>OsCEBiP</a:t>
            </a:r>
            <a:r>
              <a:rPr lang="en-US" altLang="zh-CN" sz="2400" dirty="0">
                <a:latin typeface="微软雅黑"/>
                <a:ea typeface="微软雅黑"/>
                <a:cs typeface="微软雅黑"/>
              </a:rPr>
              <a:t> Is Not a </a:t>
            </a:r>
            <a:r>
              <a:rPr lang="en-US" altLang="zh-CN" sz="2400" dirty="0" err="1">
                <a:latin typeface="微软雅黑"/>
                <a:ea typeface="微软雅黑"/>
                <a:cs typeface="微软雅黑"/>
              </a:rPr>
              <a:t>Transmembrane</a:t>
            </a:r>
            <a:r>
              <a:rPr lang="en-US" altLang="zh-CN" sz="2400" dirty="0">
                <a:latin typeface="微软雅黑"/>
                <a:ea typeface="微软雅黑"/>
                <a:cs typeface="微软雅黑"/>
              </a:rPr>
              <a:t> Protein but Targets the Plasma Membrane via a GPI Anchor. Molecular Plant </a:t>
            </a:r>
            <a:r>
              <a:rPr lang="en-US" altLang="zh-CN" sz="2400" dirty="0">
                <a:solidFill>
                  <a:srgbClr val="FF0000"/>
                </a:solidFill>
                <a:latin typeface="微软雅黑"/>
                <a:ea typeface="微软雅黑"/>
                <a:cs typeface="微软雅黑"/>
              </a:rPr>
              <a:t>2017</a:t>
            </a:r>
            <a:r>
              <a:rPr lang="en-US" altLang="zh-CN" sz="2400" dirty="0">
                <a:latin typeface="微软雅黑"/>
                <a:ea typeface="微软雅黑"/>
                <a:cs typeface="微软雅黑"/>
              </a:rPr>
              <a:t>; 10: 767-770. </a:t>
            </a:r>
            <a:r>
              <a:rPr lang="zh-CN" altLang="en-US" sz="2400" dirty="0">
                <a:latin typeface="微软雅黑"/>
                <a:ea typeface="微软雅黑"/>
                <a:cs typeface="微软雅黑"/>
              </a:rPr>
              <a:t>［已发表］</a:t>
            </a:r>
            <a:r>
              <a:rPr lang="en-US" altLang="zh-CN" sz="2400" dirty="0">
                <a:solidFill>
                  <a:srgbClr val="FF0000"/>
                </a:solidFill>
                <a:latin typeface="微软雅黑"/>
                <a:ea typeface="微软雅黑"/>
                <a:cs typeface="微软雅黑"/>
              </a:rPr>
              <a:t>IF=8.8</a:t>
            </a:r>
            <a:r>
              <a:rPr lang="en-US" altLang="zh-CN" sz="2400" dirty="0">
                <a:latin typeface="微软雅黑"/>
                <a:ea typeface="微软雅黑"/>
                <a:cs typeface="微软雅黑"/>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755576" y="260648"/>
            <a:ext cx="7772400" cy="1470025"/>
          </a:xfrm>
        </p:spPr>
        <p:txBody>
          <a:bodyPr/>
          <a:lstStyle/>
          <a:p>
            <a:r>
              <a:rPr lang="zh-CN" altLang="en-US" dirty="0">
                <a:latin typeface="微软雅黑"/>
                <a:ea typeface="微软雅黑"/>
                <a:cs typeface="微软雅黑"/>
              </a:rPr>
              <a:t>可用于申请博士学位的论文</a:t>
            </a:r>
          </a:p>
        </p:txBody>
      </p:sp>
      <p:sp>
        <p:nvSpPr>
          <p:cNvPr id="3" name="副标题 2"/>
          <p:cNvSpPr>
            <a:spLocks noGrp="1"/>
          </p:cNvSpPr>
          <p:nvPr>
            <p:ph type="subTitle" idx="1"/>
          </p:nvPr>
        </p:nvSpPr>
        <p:spPr>
          <a:xfrm>
            <a:off x="1043608" y="1556792"/>
            <a:ext cx="7272808" cy="4536504"/>
          </a:xfrm>
        </p:spPr>
        <p:txBody>
          <a:bodyPr>
            <a:normAutofit fontScale="77500" lnSpcReduction="20000"/>
          </a:bodyPr>
          <a:lstStyle/>
          <a:p>
            <a:pPr algn="just">
              <a:lnSpc>
                <a:spcPct val="120000"/>
              </a:lnSpc>
            </a:pPr>
            <a:r>
              <a:rPr lang="en-US" altLang="zh-CN" sz="3500" dirty="0">
                <a:solidFill>
                  <a:schemeClr val="tx1"/>
                </a:solidFill>
                <a:latin typeface="微软雅黑"/>
                <a:ea typeface="微软雅黑"/>
                <a:cs typeface="微软雅黑"/>
              </a:rPr>
              <a:t>1. </a:t>
            </a:r>
            <a:r>
              <a:rPr lang="zh-CN" altLang="en-US" sz="3500" dirty="0">
                <a:solidFill>
                  <a:schemeClr val="tx1"/>
                </a:solidFill>
                <a:latin typeface="微软雅黑"/>
                <a:ea typeface="微软雅黑"/>
                <a:cs typeface="微软雅黑"/>
              </a:rPr>
              <a:t>论文名称（</a:t>
            </a:r>
            <a:r>
              <a:rPr lang="zh-CN" altLang="en-US" sz="3500" dirty="0">
                <a:solidFill>
                  <a:srgbClr val="FF0000"/>
                </a:solidFill>
                <a:latin typeface="微软雅黑"/>
                <a:ea typeface="微软雅黑"/>
                <a:cs typeface="微软雅黑"/>
              </a:rPr>
              <a:t>年份及</a:t>
            </a:r>
            <a:r>
              <a:rPr lang="en-US" altLang="zh-CN" sz="3500" dirty="0">
                <a:solidFill>
                  <a:srgbClr val="FF0000"/>
                </a:solidFill>
                <a:latin typeface="微软雅黑"/>
                <a:ea typeface="微软雅黑"/>
                <a:cs typeface="微软雅黑"/>
              </a:rPr>
              <a:t>IF</a:t>
            </a:r>
            <a:r>
              <a:rPr lang="zh-CN" altLang="en-US" sz="3500" dirty="0">
                <a:solidFill>
                  <a:srgbClr val="FF0000"/>
                </a:solidFill>
                <a:latin typeface="微软雅黑"/>
                <a:ea typeface="微软雅黑"/>
                <a:cs typeface="微软雅黑"/>
              </a:rPr>
              <a:t>值请标红</a:t>
            </a:r>
            <a:r>
              <a:rPr lang="zh-CN" altLang="en-US" sz="3500" dirty="0">
                <a:solidFill>
                  <a:schemeClr val="tx1"/>
                </a:solidFill>
                <a:latin typeface="微软雅黑"/>
                <a:ea typeface="微软雅黑"/>
                <a:cs typeface="微软雅黑"/>
              </a:rPr>
              <a:t>）</a:t>
            </a:r>
            <a:endParaRPr lang="en-US" altLang="zh-CN" sz="3500" dirty="0">
              <a:solidFill>
                <a:schemeClr val="tx1"/>
              </a:solidFill>
              <a:latin typeface="微软雅黑"/>
              <a:ea typeface="微软雅黑"/>
              <a:cs typeface="微软雅黑"/>
            </a:endParaRPr>
          </a:p>
          <a:p>
            <a:pPr algn="just">
              <a:lnSpc>
                <a:spcPct val="120000"/>
              </a:lnSpc>
            </a:pPr>
            <a:r>
              <a:rPr lang="en-US" altLang="zh-CN" sz="3500" dirty="0">
                <a:solidFill>
                  <a:schemeClr val="tx1"/>
                </a:solidFill>
                <a:latin typeface="微软雅黑"/>
                <a:ea typeface="微软雅黑"/>
                <a:cs typeface="微软雅黑"/>
              </a:rPr>
              <a:t>2. </a:t>
            </a:r>
            <a:r>
              <a:rPr lang="zh-CN" altLang="en-US" sz="3500" dirty="0">
                <a:solidFill>
                  <a:schemeClr val="tx1"/>
                </a:solidFill>
                <a:latin typeface="微软雅黑"/>
                <a:ea typeface="微软雅黑"/>
                <a:cs typeface="微软雅黑"/>
              </a:rPr>
              <a:t>论文名称（</a:t>
            </a:r>
            <a:r>
              <a:rPr lang="zh-CN" altLang="en-US" sz="3500" dirty="0">
                <a:solidFill>
                  <a:srgbClr val="FF0000"/>
                </a:solidFill>
                <a:latin typeface="微软雅黑"/>
                <a:ea typeface="微软雅黑"/>
                <a:cs typeface="微软雅黑"/>
              </a:rPr>
              <a:t>年份及</a:t>
            </a:r>
            <a:r>
              <a:rPr lang="en-US" altLang="zh-CN" sz="3500" dirty="0">
                <a:solidFill>
                  <a:srgbClr val="FF0000"/>
                </a:solidFill>
                <a:latin typeface="微软雅黑"/>
                <a:ea typeface="微软雅黑"/>
                <a:cs typeface="微软雅黑"/>
              </a:rPr>
              <a:t>IF</a:t>
            </a:r>
            <a:r>
              <a:rPr lang="zh-CN" altLang="en-US" sz="3500" dirty="0">
                <a:solidFill>
                  <a:srgbClr val="FF0000"/>
                </a:solidFill>
                <a:latin typeface="微软雅黑"/>
                <a:ea typeface="微软雅黑"/>
                <a:cs typeface="微软雅黑"/>
              </a:rPr>
              <a:t>值请标红</a:t>
            </a:r>
            <a:r>
              <a:rPr lang="zh-CN" altLang="en-US" sz="3500" dirty="0">
                <a:solidFill>
                  <a:schemeClr val="tx1"/>
                </a:solidFill>
                <a:latin typeface="微软雅黑"/>
                <a:ea typeface="微软雅黑"/>
                <a:cs typeface="微软雅黑"/>
              </a:rPr>
              <a:t>）</a:t>
            </a:r>
            <a:endParaRPr lang="en-US" altLang="zh-CN" sz="3500" dirty="0">
              <a:solidFill>
                <a:schemeClr val="tx1"/>
              </a:solidFill>
              <a:latin typeface="微软雅黑"/>
              <a:ea typeface="微软雅黑"/>
              <a:cs typeface="微软雅黑"/>
            </a:endParaRPr>
          </a:p>
          <a:p>
            <a:pPr algn="just">
              <a:lnSpc>
                <a:spcPct val="120000"/>
              </a:lnSpc>
            </a:pPr>
            <a:r>
              <a:rPr lang="en-US" altLang="zh-CN" sz="3500" dirty="0">
                <a:solidFill>
                  <a:schemeClr val="tx1"/>
                </a:solidFill>
                <a:latin typeface="微软雅黑"/>
                <a:ea typeface="微软雅黑"/>
                <a:cs typeface="微软雅黑"/>
              </a:rPr>
              <a:t>3. </a:t>
            </a:r>
            <a:r>
              <a:rPr lang="zh-CN" altLang="en-US" sz="3500" dirty="0">
                <a:solidFill>
                  <a:schemeClr val="tx1"/>
                </a:solidFill>
                <a:latin typeface="微软雅黑"/>
                <a:ea typeface="微软雅黑"/>
                <a:cs typeface="微软雅黑"/>
              </a:rPr>
              <a:t>论文名称（</a:t>
            </a:r>
            <a:r>
              <a:rPr lang="zh-CN" altLang="en-US" sz="3500" dirty="0">
                <a:solidFill>
                  <a:srgbClr val="FF0000"/>
                </a:solidFill>
                <a:latin typeface="微软雅黑"/>
                <a:ea typeface="微软雅黑"/>
                <a:cs typeface="微软雅黑"/>
              </a:rPr>
              <a:t>年份及</a:t>
            </a:r>
            <a:r>
              <a:rPr lang="en-US" altLang="zh-CN" sz="3500" dirty="0">
                <a:solidFill>
                  <a:srgbClr val="FF0000"/>
                </a:solidFill>
                <a:latin typeface="微软雅黑"/>
                <a:ea typeface="微软雅黑"/>
                <a:cs typeface="微软雅黑"/>
              </a:rPr>
              <a:t>IF</a:t>
            </a:r>
            <a:r>
              <a:rPr lang="zh-CN" altLang="en-US" sz="3500" dirty="0">
                <a:solidFill>
                  <a:srgbClr val="FF0000"/>
                </a:solidFill>
                <a:latin typeface="微软雅黑"/>
                <a:ea typeface="微软雅黑"/>
                <a:cs typeface="微软雅黑"/>
              </a:rPr>
              <a:t>值请标红</a:t>
            </a:r>
            <a:r>
              <a:rPr lang="zh-CN" altLang="en-US" sz="3500" dirty="0">
                <a:solidFill>
                  <a:schemeClr val="tx1"/>
                </a:solidFill>
                <a:latin typeface="微软雅黑"/>
                <a:ea typeface="微软雅黑"/>
                <a:cs typeface="微软雅黑"/>
              </a:rPr>
              <a:t>）</a:t>
            </a:r>
            <a:endParaRPr lang="en-US" altLang="zh-CN" sz="3500" dirty="0">
              <a:solidFill>
                <a:schemeClr val="tx1"/>
              </a:solidFill>
              <a:latin typeface="微软雅黑"/>
              <a:ea typeface="微软雅黑"/>
              <a:cs typeface="微软雅黑"/>
            </a:endParaRPr>
          </a:p>
          <a:p>
            <a:pPr algn="just">
              <a:lnSpc>
                <a:spcPct val="120000"/>
              </a:lnSpc>
            </a:pPr>
            <a:r>
              <a:rPr lang="zh-CN" altLang="en-US" sz="3500" dirty="0">
                <a:solidFill>
                  <a:schemeClr val="tx1"/>
                </a:solidFill>
                <a:latin typeface="微软雅黑"/>
                <a:ea typeface="微软雅黑"/>
                <a:cs typeface="微软雅黑"/>
              </a:rPr>
              <a:t>备注：</a:t>
            </a:r>
            <a:r>
              <a:rPr lang="zh-CN" altLang="en-US" sz="3500" dirty="0">
                <a:solidFill>
                  <a:srgbClr val="FF0000"/>
                </a:solidFill>
                <a:latin typeface="微软雅黑"/>
                <a:ea typeface="微软雅黑"/>
                <a:cs typeface="微软雅黑"/>
              </a:rPr>
              <a:t>只要符合中山大学博士学位申请的论文均可（不限于</a:t>
            </a:r>
            <a:r>
              <a:rPr lang="en-US" altLang="zh-CN" sz="3500" dirty="0">
                <a:solidFill>
                  <a:srgbClr val="FF0000"/>
                </a:solidFill>
                <a:latin typeface="微软雅黑"/>
                <a:ea typeface="微软雅黑"/>
                <a:cs typeface="微软雅黑"/>
              </a:rPr>
              <a:t>2020</a:t>
            </a:r>
            <a:r>
              <a:rPr lang="zh-CN" altLang="en-US" sz="3500" dirty="0">
                <a:solidFill>
                  <a:srgbClr val="FF0000"/>
                </a:solidFill>
                <a:latin typeface="微软雅黑"/>
                <a:ea typeface="微软雅黑"/>
                <a:cs typeface="微软雅黑"/>
              </a:rPr>
              <a:t>至</a:t>
            </a:r>
            <a:r>
              <a:rPr lang="en-US" altLang="zh-CN" sz="3500" dirty="0">
                <a:solidFill>
                  <a:srgbClr val="FF0000"/>
                </a:solidFill>
                <a:latin typeface="微软雅黑"/>
                <a:ea typeface="微软雅黑"/>
                <a:cs typeface="微软雅黑"/>
              </a:rPr>
              <a:t>2021</a:t>
            </a:r>
            <a:r>
              <a:rPr lang="zh-CN" altLang="en-US" sz="3500" dirty="0">
                <a:solidFill>
                  <a:srgbClr val="FF0000"/>
                </a:solidFill>
                <a:latin typeface="微软雅黑"/>
                <a:ea typeface="微软雅黑"/>
                <a:cs typeface="微软雅黑"/>
              </a:rPr>
              <a:t>年度）</a:t>
            </a:r>
            <a:endParaRPr lang="en-US" altLang="zh-CN" sz="3500" dirty="0">
              <a:solidFill>
                <a:srgbClr val="FF0000"/>
              </a:solidFill>
              <a:latin typeface="微软雅黑"/>
              <a:ea typeface="微软雅黑"/>
              <a:cs typeface="微软雅黑"/>
            </a:endParaRPr>
          </a:p>
          <a:p>
            <a:pPr algn="just">
              <a:lnSpc>
                <a:spcPct val="120000"/>
              </a:lnSpc>
            </a:pPr>
            <a:r>
              <a:rPr lang="zh-CN" altLang="en-US" sz="2600" dirty="0">
                <a:solidFill>
                  <a:schemeClr val="tx1"/>
                </a:solidFill>
                <a:latin typeface="微软雅黑"/>
                <a:ea typeface="微软雅黑"/>
                <a:cs typeface="微软雅黑"/>
              </a:rPr>
              <a:t>例：</a:t>
            </a:r>
            <a:r>
              <a:rPr lang="en-US" altLang="zh-CN" sz="2600" dirty="0">
                <a:solidFill>
                  <a:schemeClr val="tx1"/>
                </a:solidFill>
                <a:latin typeface="微软雅黑"/>
                <a:ea typeface="微软雅黑"/>
                <a:cs typeface="微软雅黑"/>
              </a:rPr>
              <a:t>1. Gong, B.Q., </a:t>
            </a:r>
            <a:r>
              <a:rPr lang="en-US" altLang="zh-CN" sz="2600" dirty="0" err="1">
                <a:solidFill>
                  <a:schemeClr val="tx1"/>
                </a:solidFill>
                <a:latin typeface="微软雅黑"/>
                <a:ea typeface="微软雅黑"/>
                <a:cs typeface="微软雅黑"/>
              </a:rPr>
              <a:t>Xue</a:t>
            </a:r>
            <a:r>
              <a:rPr lang="en-US" altLang="zh-CN" sz="2600" dirty="0">
                <a:solidFill>
                  <a:schemeClr val="tx1"/>
                </a:solidFill>
                <a:latin typeface="微软雅黑"/>
                <a:ea typeface="微软雅黑"/>
                <a:cs typeface="微软雅黑"/>
              </a:rPr>
              <a:t>, J., Zhang, N.N., </a:t>
            </a:r>
            <a:r>
              <a:rPr lang="en-US" altLang="zh-CN" sz="2600" dirty="0" err="1">
                <a:solidFill>
                  <a:schemeClr val="tx1"/>
                </a:solidFill>
                <a:latin typeface="微软雅黑"/>
                <a:ea typeface="微软雅黑"/>
                <a:cs typeface="微软雅黑"/>
              </a:rPr>
              <a:t>Xu</a:t>
            </a:r>
            <a:r>
              <a:rPr lang="en-US" altLang="zh-CN" sz="2600" dirty="0">
                <a:solidFill>
                  <a:schemeClr val="tx1"/>
                </a:solidFill>
                <a:latin typeface="微软雅黑"/>
                <a:ea typeface="微软雅黑"/>
                <a:cs typeface="微软雅黑"/>
              </a:rPr>
              <a:t>, L.H., Yao, X.R., Yang, Q.J., Yu, Y., Wang, H.B., Zhang, D.D., Li, J.F.. </a:t>
            </a:r>
            <a:r>
              <a:rPr lang="zh-CN" altLang="en-US" sz="2600" dirty="0">
                <a:solidFill>
                  <a:schemeClr val="tx1"/>
                </a:solidFill>
                <a:latin typeface="微软雅黑"/>
                <a:ea typeface="微软雅黑"/>
                <a:cs typeface="微软雅黑"/>
              </a:rPr>
              <a:t>研究论文</a:t>
            </a:r>
            <a:r>
              <a:rPr lang="en-US" altLang="zh-CN" sz="2600" dirty="0">
                <a:solidFill>
                  <a:schemeClr val="tx1"/>
                </a:solidFill>
                <a:latin typeface="微软雅黑"/>
                <a:ea typeface="微软雅黑"/>
                <a:cs typeface="微软雅黑"/>
              </a:rPr>
              <a:t>. Rice Chitin Receptor </a:t>
            </a:r>
            <a:r>
              <a:rPr lang="en-US" altLang="zh-CN" sz="2600" dirty="0" err="1">
                <a:solidFill>
                  <a:schemeClr val="tx1"/>
                </a:solidFill>
                <a:latin typeface="微软雅黑"/>
                <a:ea typeface="微软雅黑"/>
                <a:cs typeface="微软雅黑"/>
              </a:rPr>
              <a:t>OsCEBiP</a:t>
            </a:r>
            <a:r>
              <a:rPr lang="en-US" altLang="zh-CN" sz="2600" dirty="0">
                <a:solidFill>
                  <a:schemeClr val="tx1"/>
                </a:solidFill>
                <a:latin typeface="微软雅黑"/>
                <a:ea typeface="微软雅黑"/>
                <a:cs typeface="微软雅黑"/>
              </a:rPr>
              <a:t> Is Not a </a:t>
            </a:r>
            <a:r>
              <a:rPr lang="en-US" altLang="zh-CN" sz="2600" dirty="0" err="1">
                <a:solidFill>
                  <a:schemeClr val="tx1"/>
                </a:solidFill>
                <a:latin typeface="微软雅黑"/>
                <a:ea typeface="微软雅黑"/>
                <a:cs typeface="微软雅黑"/>
              </a:rPr>
              <a:t>Transmembrane</a:t>
            </a:r>
            <a:r>
              <a:rPr lang="en-US" altLang="zh-CN" sz="2600" dirty="0">
                <a:solidFill>
                  <a:schemeClr val="tx1"/>
                </a:solidFill>
                <a:latin typeface="微软雅黑"/>
                <a:ea typeface="微软雅黑"/>
                <a:cs typeface="微软雅黑"/>
              </a:rPr>
              <a:t> Protein but Targets the Plasma Membrane via a GPI Anchor. Molecular Plant </a:t>
            </a:r>
            <a:r>
              <a:rPr lang="en-US" altLang="zh-CN" sz="2600" dirty="0">
                <a:solidFill>
                  <a:srgbClr val="FF0000"/>
                </a:solidFill>
                <a:latin typeface="微软雅黑"/>
                <a:ea typeface="微软雅黑"/>
                <a:cs typeface="微软雅黑"/>
              </a:rPr>
              <a:t>2017</a:t>
            </a:r>
            <a:r>
              <a:rPr lang="en-US" altLang="zh-CN" sz="2600" dirty="0">
                <a:solidFill>
                  <a:schemeClr val="tx1"/>
                </a:solidFill>
                <a:latin typeface="微软雅黑"/>
                <a:ea typeface="微软雅黑"/>
                <a:cs typeface="微软雅黑"/>
              </a:rPr>
              <a:t>; 10: 767-770. </a:t>
            </a:r>
            <a:r>
              <a:rPr lang="zh-CN" altLang="en-US" sz="2600" dirty="0">
                <a:solidFill>
                  <a:schemeClr val="tx1"/>
                </a:solidFill>
                <a:latin typeface="微软雅黑"/>
                <a:ea typeface="微软雅黑"/>
                <a:cs typeface="微软雅黑"/>
              </a:rPr>
              <a:t>［已发表］</a:t>
            </a:r>
            <a:r>
              <a:rPr lang="en-US" altLang="zh-CN" sz="2600" dirty="0">
                <a:solidFill>
                  <a:srgbClr val="FF0000"/>
                </a:solidFill>
                <a:latin typeface="微软雅黑"/>
                <a:ea typeface="微软雅黑"/>
                <a:cs typeface="微软雅黑"/>
              </a:rPr>
              <a:t>IF=8.8</a:t>
            </a:r>
            <a:r>
              <a:rPr lang="en-US" altLang="zh-CN" sz="2600" dirty="0">
                <a:solidFill>
                  <a:schemeClr val="tx1"/>
                </a:solidFill>
                <a:latin typeface="微软雅黑"/>
                <a:ea typeface="微软雅黑"/>
                <a:cs typeface="微软雅黑"/>
              </a:rPr>
              <a:t>.</a:t>
            </a:r>
          </a:p>
          <a:p>
            <a:pPr algn="just">
              <a:lnSpc>
                <a:spcPct val="120000"/>
              </a:lnSpc>
            </a:pPr>
            <a:endParaRPr lang="en-US" altLang="zh-CN" dirty="0">
              <a:solidFill>
                <a:schemeClr val="tx1"/>
              </a:solidFill>
              <a:latin typeface="微软雅黑"/>
              <a:ea typeface="微软雅黑"/>
              <a:cs typeface="微软雅黑"/>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latin typeface="微软雅黑"/>
                <a:ea typeface="微软雅黑"/>
                <a:cs typeface="微软雅黑"/>
              </a:rPr>
              <a:t>注意事项</a:t>
            </a:r>
          </a:p>
        </p:txBody>
      </p:sp>
      <p:sp>
        <p:nvSpPr>
          <p:cNvPr id="3" name="内容占位符 2"/>
          <p:cNvSpPr>
            <a:spLocks noGrp="1"/>
          </p:cNvSpPr>
          <p:nvPr>
            <p:ph idx="1"/>
          </p:nvPr>
        </p:nvSpPr>
        <p:spPr/>
        <p:txBody>
          <a:bodyPr/>
          <a:lstStyle/>
          <a:p>
            <a:r>
              <a:rPr kumimoji="1" lang="zh-CN" altLang="en-US" dirty="0">
                <a:latin typeface="微软雅黑"/>
                <a:ea typeface="微软雅黑"/>
                <a:cs typeface="微软雅黑"/>
              </a:rPr>
              <a:t>讲述文章内容时，应强调本人成果部分。</a:t>
            </a:r>
            <a:endParaRPr kumimoji="1" lang="en-US" altLang="zh-CN" dirty="0">
              <a:latin typeface="微软雅黑"/>
              <a:ea typeface="微软雅黑"/>
              <a:cs typeface="微软雅黑"/>
            </a:endParaRPr>
          </a:p>
          <a:p>
            <a:endParaRPr kumimoji="1" lang="en-US" altLang="zh-CN" dirty="0">
              <a:latin typeface="微软雅黑"/>
              <a:ea typeface="微软雅黑"/>
              <a:cs typeface="微软雅黑"/>
            </a:endParaRPr>
          </a:p>
          <a:p>
            <a:r>
              <a:rPr kumimoji="1" lang="en-US" altLang="zh-CN" dirty="0">
                <a:latin typeface="微软雅黑"/>
                <a:ea typeface="微软雅黑"/>
                <a:cs typeface="微软雅黑"/>
              </a:rPr>
              <a:t>PPT</a:t>
            </a:r>
            <a:r>
              <a:rPr kumimoji="1" lang="zh-CN" altLang="en-US" dirty="0">
                <a:latin typeface="微软雅黑"/>
                <a:ea typeface="微软雅黑"/>
                <a:cs typeface="微软雅黑"/>
              </a:rPr>
              <a:t>展示时应区分开哪些是已发表成果的工作，哪些是未发表成果的工作。</a:t>
            </a:r>
            <a:endParaRPr kumimoji="1" lang="en-US" altLang="zh-CN" dirty="0">
              <a:latin typeface="微软雅黑"/>
              <a:ea typeface="微软雅黑"/>
              <a:cs typeface="微软雅黑"/>
            </a:endParaRPr>
          </a:p>
          <a:p>
            <a:endParaRPr kumimoji="1" lang="en-US" altLang="zh-CN" dirty="0">
              <a:latin typeface="微软雅黑"/>
              <a:ea typeface="微软雅黑"/>
              <a:cs typeface="微软雅黑"/>
            </a:endParaRPr>
          </a:p>
          <a:p>
            <a:r>
              <a:rPr kumimoji="1" lang="zh-CN" altLang="en-US" dirty="0">
                <a:latin typeface="微软雅黑"/>
                <a:ea typeface="微软雅黑"/>
                <a:cs typeface="微软雅黑"/>
              </a:rPr>
              <a:t>请参考评分表（细则附件</a:t>
            </a:r>
            <a:r>
              <a:rPr kumimoji="1" lang="en-US" altLang="zh-CN" dirty="0">
                <a:latin typeface="微软雅黑"/>
                <a:ea typeface="微软雅黑"/>
                <a:cs typeface="微软雅黑"/>
              </a:rPr>
              <a:t>3</a:t>
            </a:r>
            <a:r>
              <a:rPr kumimoji="1" lang="zh-CN" altLang="en-US" dirty="0">
                <a:latin typeface="微软雅黑"/>
                <a:ea typeface="微软雅黑"/>
                <a:cs typeface="微软雅黑"/>
              </a:rPr>
              <a:t>）的各项指标进行展示，特别注意“如无相应版块内容，则该项不得分”。</a:t>
            </a:r>
          </a:p>
        </p:txBody>
      </p:sp>
    </p:spTree>
    <p:extLst>
      <p:ext uri="{BB962C8B-B14F-4D97-AF65-F5344CB8AC3E}">
        <p14:creationId xmlns:p14="http://schemas.microsoft.com/office/powerpoint/2010/main" val="636452485"/>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426</Words>
  <Application>Microsoft Office PowerPoint</Application>
  <PresentationFormat>全屏显示(4:3)</PresentationFormat>
  <Paragraphs>19</Paragraphs>
  <Slides>3</Slides>
  <Notes>1</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3</vt:i4>
      </vt:variant>
    </vt:vector>
  </HeadingPairs>
  <TitlesOfParts>
    <vt:vector size="7" baseType="lpstr">
      <vt:lpstr>微软雅黑</vt:lpstr>
      <vt:lpstr>Arial</vt:lpstr>
      <vt:lpstr>Calibri</vt:lpstr>
      <vt:lpstr>Office 主题</vt:lpstr>
      <vt:lpstr>发表论文</vt:lpstr>
      <vt:lpstr>可用于申请博士学位的论文</vt:lpstr>
      <vt:lpstr>注意事项</vt:lpstr>
    </vt:vector>
  </TitlesOfParts>
  <Company>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论文发表情况</dc:title>
  <dc:creator>user</dc:creator>
  <cp:lastModifiedBy>Administrator</cp:lastModifiedBy>
  <cp:revision>17</cp:revision>
  <dcterms:created xsi:type="dcterms:W3CDTF">2017-07-13T08:03:48Z</dcterms:created>
  <dcterms:modified xsi:type="dcterms:W3CDTF">2021-09-26T06:40:30Z</dcterms:modified>
</cp:coreProperties>
</file>